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0"/>
  </p:notesMasterIdLst>
  <p:handoutMasterIdLst>
    <p:handoutMasterId r:id="rId11"/>
  </p:handoutMasterIdLst>
  <p:sldIdLst>
    <p:sldId id="292" r:id="rId5"/>
    <p:sldId id="291" r:id="rId6"/>
    <p:sldId id="294" r:id="rId7"/>
    <p:sldId id="295" r:id="rId8"/>
    <p:sldId id="293" r:id="rId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39" autoAdjust="0"/>
  </p:normalViewPr>
  <p:slideViewPr>
    <p:cSldViewPr snapToGrid="0">
      <p:cViewPr varScale="1">
        <p:scale>
          <a:sx n="112" d="100"/>
          <a:sy n="112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29/03/24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29/03/24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29/03/24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4920" y="758952"/>
            <a:ext cx="7117080" cy="322751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800" dirty="0"/>
              <a:t>Iato esofageo, obesità e chirurgia </a:t>
            </a:r>
            <a:r>
              <a:rPr lang="it-IT" sz="4800" dirty="0" err="1"/>
              <a:t>bariatrica</a:t>
            </a:r>
            <a:r>
              <a:rPr lang="it-IT" sz="4800" dirty="0"/>
              <a:t>:</a:t>
            </a:r>
            <a:br>
              <a:rPr lang="it-IT" sz="4800" dirty="0"/>
            </a:br>
            <a:r>
              <a:rPr lang="it-IT" sz="4000" b="0" i="1" dirty="0"/>
              <a:t>635 interventi a supporto di una strategia di cura chirurgica</a:t>
            </a:r>
            <a:br>
              <a:rPr lang="it-IT" dirty="0"/>
            </a:br>
            <a:endParaRPr lang="it-IT" dirty="0"/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4920" y="4508500"/>
            <a:ext cx="7117080" cy="1812290"/>
          </a:xfrm>
        </p:spPr>
        <p:txBody>
          <a:bodyPr>
            <a:normAutofit/>
          </a:bodyPr>
          <a:lstStyle/>
          <a:p>
            <a:pPr algn="ctr"/>
            <a:r>
              <a:rPr lang="it-IT" sz="2800" i="1" dirty="0">
                <a:solidFill>
                  <a:srgbClr val="FFC000"/>
                </a:solidFill>
              </a:rPr>
              <a:t>Francesco Furbetta M.D.</a:t>
            </a:r>
          </a:p>
          <a:p>
            <a:r>
              <a:rPr lang="it-IT" dirty="0">
                <a:solidFill>
                  <a:srgbClr val="FFC000"/>
                </a:solidFill>
              </a:rPr>
              <a:t>Clinica Leonardo Sovigliana-Vinci (FI)</a:t>
            </a:r>
          </a:p>
          <a:p>
            <a:r>
              <a:rPr lang="it-IT" dirty="0">
                <a:solidFill>
                  <a:srgbClr val="FFC000"/>
                </a:solidFill>
              </a:rPr>
              <a:t>Casa di cura San Rossore Pisa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BD46A4DA-B15A-4BF1-3DF3-505E5FCCE4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2192000" cy="1449387"/>
          </a:xfrm>
        </p:spPr>
        <p:txBody>
          <a:bodyPr/>
          <a:lstStyle/>
          <a:p>
            <a:pPr algn="ctr"/>
            <a:r>
              <a:rPr lang="en-US" dirty="0" err="1"/>
              <a:t>malattia</a:t>
            </a:r>
            <a:r>
              <a:rPr lang="en-US" dirty="0"/>
              <a:t> da </a:t>
            </a:r>
            <a:r>
              <a:rPr lang="en-US" dirty="0" err="1"/>
              <a:t>reflusso</a:t>
            </a:r>
            <a:r>
              <a:rPr lang="en-US" dirty="0"/>
              <a:t> e </a:t>
            </a:r>
            <a:r>
              <a:rPr lang="en-US" dirty="0" err="1"/>
              <a:t>chirurgia</a:t>
            </a:r>
            <a:r>
              <a:rPr lang="en-US" dirty="0"/>
              <a:t> </a:t>
            </a:r>
            <a:r>
              <a:rPr lang="en-US" dirty="0" err="1"/>
              <a:t>bariatrica</a:t>
            </a:r>
            <a:r>
              <a:rPr lang="en-US" sz="4400" b="0" i="1" dirty="0"/>
              <a:t> </a:t>
            </a:r>
            <a:br>
              <a:rPr lang="en-US" sz="4400" b="0" i="1" dirty="0"/>
            </a:br>
            <a:r>
              <a:rPr lang="en-US" sz="4400" b="0" i="1" dirty="0"/>
              <a:t>“make it easy!”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2D0814-5140-2177-1CF0-E4D847CA8584}"/>
              </a:ext>
            </a:extLst>
          </p:cNvPr>
          <p:cNvSpPr txBox="1"/>
          <p:nvPr/>
        </p:nvSpPr>
        <p:spPr>
          <a:xfrm>
            <a:off x="182880" y="2948940"/>
            <a:ext cx="71980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comportamento</a:t>
            </a:r>
            <a:r>
              <a:rPr lang="en-US" sz="3600" dirty="0"/>
              <a:t> </a:t>
            </a:r>
            <a:r>
              <a:rPr lang="en-US" sz="3600" dirty="0" err="1"/>
              <a:t>alimentare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obesità</a:t>
            </a:r>
            <a:r>
              <a:rPr lang="en-US" sz="3600" dirty="0"/>
              <a:t>                                        </a:t>
            </a:r>
            <a:r>
              <a:rPr lang="en-US" sz="3600" dirty="0" err="1"/>
              <a:t>reflusso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ernia</a:t>
            </a:r>
            <a:r>
              <a:rPr lang="en-US" sz="3600" dirty="0"/>
              <a:t> </a:t>
            </a:r>
            <a:r>
              <a:rPr lang="en-US" sz="3600" dirty="0" err="1"/>
              <a:t>iatale</a:t>
            </a:r>
            <a:endParaRPr lang="en-US" sz="3600" dirty="0"/>
          </a:p>
        </p:txBody>
      </p:sp>
      <p:sp>
        <p:nvSpPr>
          <p:cNvPr id="6" name="Freccia giù 5">
            <a:extLst>
              <a:ext uri="{FF2B5EF4-FFF2-40B4-BE49-F238E27FC236}">
                <a16:creationId xmlns:a16="http://schemas.microsoft.com/office/drawing/2014/main" id="{97495087-8824-D9BE-6AE2-910199BA8B3B}"/>
              </a:ext>
            </a:extLst>
          </p:cNvPr>
          <p:cNvSpPr/>
          <p:nvPr/>
        </p:nvSpPr>
        <p:spPr>
          <a:xfrm>
            <a:off x="546134" y="3592531"/>
            <a:ext cx="144000" cy="540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ccia giù 8">
            <a:extLst>
              <a:ext uri="{FF2B5EF4-FFF2-40B4-BE49-F238E27FC236}">
                <a16:creationId xmlns:a16="http://schemas.microsoft.com/office/drawing/2014/main" id="{A78C866E-82A0-9E30-FA48-2B82C3999BDB}"/>
              </a:ext>
            </a:extLst>
          </p:cNvPr>
          <p:cNvSpPr/>
          <p:nvPr/>
        </p:nvSpPr>
        <p:spPr>
          <a:xfrm>
            <a:off x="536040" y="4673262"/>
            <a:ext cx="144000" cy="468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ccia giù 9">
            <a:extLst>
              <a:ext uri="{FF2B5EF4-FFF2-40B4-BE49-F238E27FC236}">
                <a16:creationId xmlns:a16="http://schemas.microsoft.com/office/drawing/2014/main" id="{63EA89AC-F4E6-7275-1DD2-61C4FAE9120E}"/>
              </a:ext>
            </a:extLst>
          </p:cNvPr>
          <p:cNvSpPr/>
          <p:nvPr/>
        </p:nvSpPr>
        <p:spPr>
          <a:xfrm rot="16200000" flipH="1">
            <a:off x="3666240" y="2624850"/>
            <a:ext cx="144000" cy="3636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ccia giù 10">
            <a:extLst>
              <a:ext uri="{FF2B5EF4-FFF2-40B4-BE49-F238E27FC236}">
                <a16:creationId xmlns:a16="http://schemas.microsoft.com/office/drawing/2014/main" id="{0F1DC5D0-808C-A8FD-B5C7-512849B420DF}"/>
              </a:ext>
            </a:extLst>
          </p:cNvPr>
          <p:cNvSpPr/>
          <p:nvPr/>
        </p:nvSpPr>
        <p:spPr>
          <a:xfrm rot="18218280">
            <a:off x="4998794" y="3372473"/>
            <a:ext cx="144000" cy="115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giù 11">
            <a:extLst>
              <a:ext uri="{FF2B5EF4-FFF2-40B4-BE49-F238E27FC236}">
                <a16:creationId xmlns:a16="http://schemas.microsoft.com/office/drawing/2014/main" id="{DD34A897-0336-1B6C-388D-F14072412030}"/>
              </a:ext>
            </a:extLst>
          </p:cNvPr>
          <p:cNvSpPr/>
          <p:nvPr/>
        </p:nvSpPr>
        <p:spPr>
          <a:xfrm rot="15376940">
            <a:off x="4039162" y="3548586"/>
            <a:ext cx="144000" cy="300559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3B7A739-6DFA-4080-A1C2-42718EEAE65C}"/>
              </a:ext>
            </a:extLst>
          </p:cNvPr>
          <p:cNvSpPr txBox="1"/>
          <p:nvPr/>
        </p:nvSpPr>
        <p:spPr>
          <a:xfrm>
            <a:off x="2214557" y="6092190"/>
            <a:ext cx="7762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/>
              <a:t>chirurgia</a:t>
            </a:r>
            <a:r>
              <a:rPr lang="en-US" sz="4000" dirty="0"/>
              <a:t> </a:t>
            </a:r>
            <a:r>
              <a:rPr lang="en-US" sz="4000" dirty="0" err="1"/>
              <a:t>bariatrica</a:t>
            </a:r>
            <a:r>
              <a:rPr lang="en-US" sz="4000" dirty="0"/>
              <a:t> e </a:t>
            </a:r>
            <a:r>
              <a:rPr lang="en-US" sz="4000" dirty="0" err="1"/>
              <a:t>dell’ernia</a:t>
            </a:r>
            <a:r>
              <a:rPr lang="en-US" sz="4000" dirty="0"/>
              <a:t> </a:t>
            </a:r>
            <a:r>
              <a:rPr lang="en-US" sz="4000" dirty="0" err="1"/>
              <a:t>iatale</a:t>
            </a:r>
            <a:endParaRPr lang="en-US" sz="4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C5F54C-D4E9-FF8D-A11C-607231D6DD77}"/>
              </a:ext>
            </a:extLst>
          </p:cNvPr>
          <p:cNvSpPr txBox="1"/>
          <p:nvPr/>
        </p:nvSpPr>
        <p:spPr>
          <a:xfrm>
            <a:off x="0" y="1411013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/>
              <a:t>malattia</a:t>
            </a:r>
            <a:r>
              <a:rPr lang="en-US" sz="4000" b="1" i="1" dirty="0"/>
              <a:t> da </a:t>
            </a:r>
            <a:r>
              <a:rPr lang="en-US" sz="4000" b="1" i="1" dirty="0" err="1"/>
              <a:t>reflusso</a:t>
            </a:r>
            <a:r>
              <a:rPr lang="en-US" sz="4000" b="1" i="1" dirty="0"/>
              <a:t>                    un </a:t>
            </a:r>
            <a:r>
              <a:rPr lang="en-US" sz="4000" b="1" i="1" dirty="0" err="1"/>
              <a:t>affare</a:t>
            </a:r>
            <a:r>
              <a:rPr lang="en-US" sz="4000" b="1" i="1" dirty="0"/>
              <a:t> intra-</a:t>
            </a:r>
            <a:r>
              <a:rPr lang="en-US" sz="4000" b="1" i="1" dirty="0" err="1"/>
              <a:t>operatorio</a:t>
            </a:r>
            <a:r>
              <a:rPr lang="en-US" sz="4000" dirty="0"/>
              <a:t>                                         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9CFFDB-F114-6DE9-96A3-14A67501898E}"/>
              </a:ext>
            </a:extLst>
          </p:cNvPr>
          <p:cNvSpPr txBox="1"/>
          <p:nvPr/>
        </p:nvSpPr>
        <p:spPr>
          <a:xfrm>
            <a:off x="7863840" y="3513295"/>
            <a:ext cx="43085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endoscopia</a:t>
            </a:r>
            <a:endParaRPr lang="en-US" sz="3600" dirty="0"/>
          </a:p>
          <a:p>
            <a:r>
              <a:rPr lang="en-US" sz="3600" dirty="0" err="1"/>
              <a:t>misurazione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iato</a:t>
            </a:r>
            <a:endParaRPr lang="en-US" sz="3600" dirty="0"/>
          </a:p>
          <a:p>
            <a:r>
              <a:rPr lang="en-US" sz="3600" dirty="0" err="1"/>
              <a:t>misurazione</a:t>
            </a:r>
            <a:r>
              <a:rPr lang="en-US" sz="3600" dirty="0"/>
              <a:t> </a:t>
            </a:r>
            <a:r>
              <a:rPr lang="en-US" sz="3600" dirty="0" err="1"/>
              <a:t>dell’ernia</a:t>
            </a:r>
            <a:endParaRPr lang="en-US" sz="36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70B1090-B9F1-683A-6305-548B4D8517C5}"/>
              </a:ext>
            </a:extLst>
          </p:cNvPr>
          <p:cNvSpPr txBox="1"/>
          <p:nvPr/>
        </p:nvSpPr>
        <p:spPr>
          <a:xfrm>
            <a:off x="6629400" y="1995845"/>
            <a:ext cx="561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/>
              <a:t>vantaggioso</a:t>
            </a:r>
            <a:r>
              <a:rPr lang="en-US" sz="2400" b="1" i="1" dirty="0"/>
              <a:t>, </a:t>
            </a:r>
            <a:r>
              <a:rPr lang="en-US" sz="2400" b="1" i="1" dirty="0" err="1"/>
              <a:t>riproducibile</a:t>
            </a:r>
            <a:r>
              <a:rPr lang="en-US" sz="2400" b="1" i="1" dirty="0"/>
              <a:t>, </a:t>
            </a:r>
            <a:r>
              <a:rPr lang="en-US" sz="2400" b="1" i="1" dirty="0" err="1"/>
              <a:t>sicuro</a:t>
            </a:r>
            <a:r>
              <a:rPr lang="en-US" sz="2400" b="1" i="1" dirty="0"/>
              <a:t>, </a:t>
            </a:r>
            <a:r>
              <a:rPr lang="en-US" sz="2400" b="1" i="1" dirty="0" err="1"/>
              <a:t>efficace</a:t>
            </a:r>
            <a:r>
              <a:rPr lang="en-US" sz="2400" b="1" i="1" dirty="0"/>
              <a:t> </a:t>
            </a:r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1EE0C6F0-C202-B86B-86E6-9CA56DB94600}"/>
              </a:ext>
            </a:extLst>
          </p:cNvPr>
          <p:cNvSpPr/>
          <p:nvPr/>
        </p:nvSpPr>
        <p:spPr>
          <a:xfrm>
            <a:off x="7620970" y="3718261"/>
            <a:ext cx="468000" cy="14544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02158A6-605D-912F-1831-0A59E03677C8}"/>
              </a:ext>
            </a:extLst>
          </p:cNvPr>
          <p:cNvSpPr txBox="1"/>
          <p:nvPr/>
        </p:nvSpPr>
        <p:spPr>
          <a:xfrm>
            <a:off x="7212330" y="4034790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15" name="Freccia sinistra 14">
            <a:extLst>
              <a:ext uri="{FF2B5EF4-FFF2-40B4-BE49-F238E27FC236}">
                <a16:creationId xmlns:a16="http://schemas.microsoft.com/office/drawing/2014/main" id="{547DDBA5-222A-4D8A-A316-B56C559813F8}"/>
              </a:ext>
            </a:extLst>
          </p:cNvPr>
          <p:cNvSpPr/>
          <p:nvPr/>
        </p:nvSpPr>
        <p:spPr>
          <a:xfrm rot="21084039">
            <a:off x="2401710" y="5024354"/>
            <a:ext cx="5184000" cy="1440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Parentesi graffa aperta 15">
            <a:extLst>
              <a:ext uri="{FF2B5EF4-FFF2-40B4-BE49-F238E27FC236}">
                <a16:creationId xmlns:a16="http://schemas.microsoft.com/office/drawing/2014/main" id="{0FCA8C07-48E6-5281-78CF-061BD74761F8}"/>
              </a:ext>
            </a:extLst>
          </p:cNvPr>
          <p:cNvSpPr/>
          <p:nvPr/>
        </p:nvSpPr>
        <p:spPr>
          <a:xfrm>
            <a:off x="139143" y="3156101"/>
            <a:ext cx="155448" cy="24480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ccia su 16">
            <a:extLst>
              <a:ext uri="{FF2B5EF4-FFF2-40B4-BE49-F238E27FC236}">
                <a16:creationId xmlns:a16="http://schemas.microsoft.com/office/drawing/2014/main" id="{835405C3-8FB6-672D-3A65-DF82C83C1BCB}"/>
              </a:ext>
            </a:extLst>
          </p:cNvPr>
          <p:cNvSpPr/>
          <p:nvPr/>
        </p:nvSpPr>
        <p:spPr>
          <a:xfrm rot="19797064">
            <a:off x="1976446" y="4440343"/>
            <a:ext cx="144000" cy="190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ccia su 17">
            <a:extLst>
              <a:ext uri="{FF2B5EF4-FFF2-40B4-BE49-F238E27FC236}">
                <a16:creationId xmlns:a16="http://schemas.microsoft.com/office/drawing/2014/main" id="{3C9C66C7-7E72-45C7-B139-341C5F72F9A6}"/>
              </a:ext>
            </a:extLst>
          </p:cNvPr>
          <p:cNvSpPr/>
          <p:nvPr/>
        </p:nvSpPr>
        <p:spPr>
          <a:xfrm>
            <a:off x="2562146" y="3629388"/>
            <a:ext cx="144000" cy="255574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ccia su 18">
            <a:extLst>
              <a:ext uri="{FF2B5EF4-FFF2-40B4-BE49-F238E27FC236}">
                <a16:creationId xmlns:a16="http://schemas.microsoft.com/office/drawing/2014/main" id="{624FE2F2-613B-8DD7-D881-3D6CA6B048EA}"/>
              </a:ext>
            </a:extLst>
          </p:cNvPr>
          <p:cNvSpPr/>
          <p:nvPr/>
        </p:nvSpPr>
        <p:spPr>
          <a:xfrm rot="19187108">
            <a:off x="2053363" y="5624937"/>
            <a:ext cx="144000" cy="82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ccia su 19">
            <a:extLst>
              <a:ext uri="{FF2B5EF4-FFF2-40B4-BE49-F238E27FC236}">
                <a16:creationId xmlns:a16="http://schemas.microsoft.com/office/drawing/2014/main" id="{04BCB2D4-06F8-BEC5-0EBD-9AA8B7D03DBB}"/>
              </a:ext>
            </a:extLst>
          </p:cNvPr>
          <p:cNvSpPr/>
          <p:nvPr/>
        </p:nvSpPr>
        <p:spPr>
          <a:xfrm rot="16488427" flipH="1">
            <a:off x="5519219" y="2776831"/>
            <a:ext cx="144000" cy="616739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C6BADF-1819-AAB1-91D8-EA08181D0585}"/>
              </a:ext>
            </a:extLst>
          </p:cNvPr>
          <p:cNvSpPr txBox="1"/>
          <p:nvPr/>
        </p:nvSpPr>
        <p:spPr>
          <a:xfrm>
            <a:off x="4058487" y="1154430"/>
            <a:ext cx="4075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video </a:t>
            </a:r>
            <a:r>
              <a:rPr lang="en-US" sz="4000" dirty="0" err="1"/>
              <a:t>dimostrativo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065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F412C55-6C59-A128-1D9D-B095819141EC}"/>
              </a:ext>
            </a:extLst>
          </p:cNvPr>
          <p:cNvSpPr txBox="1"/>
          <p:nvPr/>
        </p:nvSpPr>
        <p:spPr>
          <a:xfrm>
            <a:off x="312365" y="905173"/>
            <a:ext cx="1156726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risultati</a:t>
            </a:r>
            <a:r>
              <a:rPr lang="en-US" sz="3600" dirty="0"/>
              <a:t> di 635 </a:t>
            </a:r>
            <a:r>
              <a:rPr lang="en-US" sz="3600" dirty="0" err="1"/>
              <a:t>interventi</a:t>
            </a:r>
            <a:r>
              <a:rPr lang="en-US" sz="3600" dirty="0"/>
              <a:t> di </a:t>
            </a:r>
            <a:r>
              <a:rPr lang="en-US" sz="3600" dirty="0" err="1"/>
              <a:t>iatoplastica</a:t>
            </a:r>
            <a:r>
              <a:rPr lang="en-US" sz="3600" dirty="0"/>
              <a:t> e </a:t>
            </a:r>
            <a:r>
              <a:rPr lang="en-US" sz="3600" dirty="0" err="1"/>
              <a:t>bendaggio</a:t>
            </a:r>
            <a:r>
              <a:rPr lang="en-US" sz="3600" dirty="0"/>
              <a:t> </a:t>
            </a:r>
            <a:r>
              <a:rPr lang="en-US" sz="3600" dirty="0" err="1"/>
              <a:t>gastrico</a:t>
            </a:r>
            <a:r>
              <a:rPr lang="en-US" sz="3600" dirty="0"/>
              <a:t>:</a:t>
            </a:r>
          </a:p>
          <a:p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diagnosi</a:t>
            </a:r>
            <a:r>
              <a:rPr lang="en-US" sz="2800" dirty="0"/>
              <a:t> intra-</a:t>
            </a:r>
            <a:r>
              <a:rPr lang="en-US" sz="2800" dirty="0" err="1"/>
              <a:t>operatoria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iatoplastica</a:t>
            </a:r>
            <a:r>
              <a:rPr lang="en-US" sz="2800" dirty="0"/>
              <a:t> con </a:t>
            </a:r>
            <a:r>
              <a:rPr lang="en-US" sz="2800" dirty="0" err="1"/>
              <a:t>tecnica</a:t>
            </a:r>
            <a:r>
              <a:rPr lang="en-US" sz="2800" dirty="0"/>
              <a:t> </a:t>
            </a:r>
            <a:r>
              <a:rPr lang="en-US" sz="2800" dirty="0" err="1"/>
              <a:t>personale</a:t>
            </a:r>
            <a:r>
              <a:rPr lang="en-US" sz="2800" dirty="0"/>
              <a:t> al di sopra </a:t>
            </a:r>
            <a:r>
              <a:rPr lang="en-US" sz="2800" dirty="0" err="1"/>
              <a:t>della</a:t>
            </a:r>
            <a:r>
              <a:rPr lang="en-US" sz="2800" dirty="0"/>
              <a:t> ”pars </a:t>
            </a:r>
            <a:r>
              <a:rPr lang="en-US" sz="2800" dirty="0" err="1"/>
              <a:t>condensa</a:t>
            </a:r>
            <a:r>
              <a:rPr lang="en-US" sz="2800" dirty="0"/>
              <a:t>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evoluzione</a:t>
            </a:r>
            <a:r>
              <a:rPr lang="en-US" sz="2800" dirty="0"/>
              <a:t> </a:t>
            </a:r>
            <a:r>
              <a:rPr lang="en-US" sz="2800" dirty="0" err="1"/>
              <a:t>della</a:t>
            </a:r>
            <a:r>
              <a:rPr lang="en-US" sz="2800" dirty="0"/>
              <a:t> </a:t>
            </a:r>
            <a:r>
              <a:rPr lang="en-US" sz="2800" dirty="0" err="1"/>
              <a:t>tecnica</a:t>
            </a:r>
            <a:r>
              <a:rPr lang="en-US" sz="2800" dirty="0"/>
              <a:t> del </a:t>
            </a:r>
            <a:r>
              <a:rPr lang="en-US" sz="2800" dirty="0" err="1"/>
              <a:t>bendaggio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assenza</a:t>
            </a:r>
            <a:r>
              <a:rPr lang="en-US" sz="2800" dirty="0"/>
              <a:t> di </a:t>
            </a:r>
            <a:r>
              <a:rPr lang="en-US" sz="2800" dirty="0" err="1"/>
              <a:t>complicanze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degenza</a:t>
            </a:r>
            <a:r>
              <a:rPr lang="en-US" sz="2800" dirty="0"/>
              <a:t> </a:t>
            </a:r>
            <a:r>
              <a:rPr lang="en-US" sz="2800" dirty="0" err="1"/>
              <a:t>pari</a:t>
            </a:r>
            <a:r>
              <a:rPr lang="en-US" sz="2800" dirty="0"/>
              <a:t> al semplice </a:t>
            </a:r>
            <a:r>
              <a:rPr lang="en-US" sz="2800" dirty="0" err="1"/>
              <a:t>bendaggio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risultati</a:t>
            </a:r>
            <a:r>
              <a:rPr lang="en-US" sz="2800" dirty="0"/>
              <a:t> </a:t>
            </a:r>
            <a:r>
              <a:rPr lang="en-US" sz="2800" dirty="0" err="1"/>
              <a:t>simili</a:t>
            </a:r>
            <a:r>
              <a:rPr lang="en-US" sz="2800" dirty="0"/>
              <a:t> al </a:t>
            </a:r>
            <a:r>
              <a:rPr lang="en-US" sz="2800" dirty="0" err="1"/>
              <a:t>bendaggio</a:t>
            </a:r>
            <a:r>
              <a:rPr lang="en-US" sz="2800" dirty="0"/>
              <a:t> senza </a:t>
            </a:r>
            <a:r>
              <a:rPr lang="en-US" sz="2800" dirty="0" err="1"/>
              <a:t>iatoplastica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4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190</TotalTime>
  <Words>127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RetrospectVTI</vt:lpstr>
      <vt:lpstr>Iato esofageo, obesità e chirurgia bariatrica: 635 interventi a supporto di una strategia di cura chirurgica </vt:lpstr>
      <vt:lpstr>malattia da reflusso e chirurgia bariatrica  “make it easy!”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Microsoft Office User</cp:lastModifiedBy>
  <cp:revision>13</cp:revision>
  <dcterms:created xsi:type="dcterms:W3CDTF">2022-02-27T17:36:31Z</dcterms:created>
  <dcterms:modified xsi:type="dcterms:W3CDTF">2024-03-29T09:44:43Z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